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696D7DB-56AF-4E50-BFE8-C3618DA4BDEC}" type="datetimeFigureOut">
              <a:rPr lang="ru-RU" smtClean="0"/>
              <a:t>16.03.2026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3840404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96D7DB-56AF-4E50-BFE8-C3618DA4BDEC}" type="datetimeFigureOut">
              <a:rPr lang="ru-RU" smtClean="0"/>
              <a:t>16.03.2026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3262166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96D7DB-56AF-4E50-BFE8-C3618DA4BDEC}" type="datetimeFigureOut">
              <a:rPr lang="ru-RU" smtClean="0"/>
              <a:t>16.03.2026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81656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96D7DB-56AF-4E50-BFE8-C3618DA4BDEC}" type="datetimeFigureOut">
              <a:rPr lang="ru-RU" smtClean="0"/>
              <a:t>16.03.2026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60981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696D7DB-56AF-4E50-BFE8-C3618DA4BDEC}" type="datetimeFigureOut">
              <a:rPr lang="ru-RU" smtClean="0"/>
              <a:t>16.03.2026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522067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696D7DB-56AF-4E50-BFE8-C3618DA4BDEC}" type="datetimeFigureOut">
              <a:rPr lang="ru-RU" smtClean="0"/>
              <a:t>16.03.2026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47319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696D7DB-56AF-4E50-BFE8-C3618DA4BDEC}" type="datetimeFigureOut">
              <a:rPr lang="ru-RU" smtClean="0"/>
              <a:t>16.03.2026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2033341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696D7DB-56AF-4E50-BFE8-C3618DA4BDEC}" type="datetimeFigureOut">
              <a:rPr lang="ru-RU" smtClean="0"/>
              <a:t>16.03.2026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147243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96D7DB-56AF-4E50-BFE8-C3618DA4BDEC}" type="datetimeFigureOut">
              <a:rPr lang="ru-RU" smtClean="0"/>
              <a:t>16.03.2026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230307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696D7DB-56AF-4E50-BFE8-C3618DA4BDEC}" type="datetimeFigureOut">
              <a:rPr lang="ru-RU" smtClean="0"/>
              <a:t>16.03.2026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3455715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696D7DB-56AF-4E50-BFE8-C3618DA4BDEC}" type="datetimeFigureOut">
              <a:rPr lang="ru-RU" smtClean="0"/>
              <a:t>16.03.2026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F145C4-6361-42A5-8667-B6757D9FA187}" type="slidenum">
              <a:rPr lang="ru-RU" smtClean="0"/>
              <a:t>‹#›</a:t>
            </a:fld>
            <a:endParaRPr lang="ru-RU"/>
          </a:p>
        </p:txBody>
      </p:sp>
    </p:spTree>
    <p:extLst>
      <p:ext uri="{BB962C8B-B14F-4D97-AF65-F5344CB8AC3E}">
        <p14:creationId xmlns:p14="http://schemas.microsoft.com/office/powerpoint/2010/main" val="3274419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96D7DB-56AF-4E50-BFE8-C3618DA4BDEC}" type="datetimeFigureOut">
              <a:rPr lang="ru-RU" smtClean="0"/>
              <a:t>16.03.2026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F145C4-6361-42A5-8667-B6757D9FA187}" type="slidenum">
              <a:rPr lang="ru-RU" smtClean="0"/>
              <a:t>‹#›</a:t>
            </a:fld>
            <a:endParaRPr lang="ru-RU"/>
          </a:p>
        </p:txBody>
      </p:sp>
    </p:spTree>
    <p:extLst>
      <p:ext uri="{BB962C8B-B14F-4D97-AF65-F5344CB8AC3E}">
        <p14:creationId xmlns:p14="http://schemas.microsoft.com/office/powerpoint/2010/main" val="1758067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base.garant.ru/70512244/?ysclid=lluq1i97ov181071480"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www.garant.ru/products/ipo/prime/doc/405942493/?ysclid=lluq2eewup663300216"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83" y="-1"/>
            <a:ext cx="925252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99592" y="836712"/>
            <a:ext cx="7560840" cy="1938992"/>
          </a:xfrm>
          <a:prstGeom prst="rect">
            <a:avLst/>
          </a:prstGeom>
        </p:spPr>
        <p:txBody>
          <a:bodyPr wrap="square">
            <a:spAutoFit/>
          </a:bodyPr>
          <a:lstStyle/>
          <a:p>
            <a:pPr algn="ctr"/>
            <a:endParaRPr lang="ru-RU" sz="2000" b="1" dirty="0" smtClean="0">
              <a:latin typeface="Times New Roman" pitchFamily="18" charset="0"/>
              <a:cs typeface="Times New Roman" pitchFamily="18" charset="0"/>
            </a:endParaRPr>
          </a:p>
          <a:p>
            <a:pPr algn="ctr"/>
            <a:r>
              <a:rPr lang="ru-RU" sz="2000" b="1" dirty="0" smtClean="0">
                <a:latin typeface="Times New Roman" pitchFamily="18" charset="0"/>
                <a:cs typeface="Times New Roman" pitchFamily="18" charset="0"/>
              </a:rPr>
              <a:t>Образовательная программа дошкольного образования Муниципального бюджетного дошкольного образовательного учреждения «Детский сад общеразвивающего вида № 11 «Антошка» </a:t>
            </a:r>
            <a:r>
              <a:rPr lang="ru-RU" sz="2000" b="1" dirty="0" err="1" smtClean="0">
                <a:latin typeface="Times New Roman" pitchFamily="18" charset="0"/>
                <a:cs typeface="Times New Roman" pitchFamily="18" charset="0"/>
              </a:rPr>
              <a:t>Зеленодольского</a:t>
            </a:r>
            <a:r>
              <a:rPr lang="ru-RU" sz="2000" b="1" dirty="0" smtClean="0">
                <a:latin typeface="Times New Roman" pitchFamily="18" charset="0"/>
                <a:cs typeface="Times New Roman" pitchFamily="18" charset="0"/>
              </a:rPr>
              <a:t> муниципального района Республики Татарстан» </a:t>
            </a:r>
            <a:endParaRPr lang="ru-RU" sz="2000" dirty="0">
              <a:latin typeface="Times New Roman" pitchFamily="18" charset="0"/>
              <a:cs typeface="Times New Roman" pitchFamily="18" charset="0"/>
            </a:endParaRPr>
          </a:p>
        </p:txBody>
      </p:sp>
      <p:sp>
        <p:nvSpPr>
          <p:cNvPr id="5" name="Прямоугольник 4"/>
          <p:cNvSpPr/>
          <p:nvPr/>
        </p:nvSpPr>
        <p:spPr>
          <a:xfrm>
            <a:off x="1115616" y="3428999"/>
            <a:ext cx="7344816" cy="1477328"/>
          </a:xfrm>
          <a:prstGeom prst="rect">
            <a:avLst/>
          </a:prstGeom>
        </p:spPr>
        <p:txBody>
          <a:bodyPr wrap="square">
            <a:spAutoFit/>
          </a:bodyPr>
          <a:lstStyle/>
          <a:p>
            <a:pPr algn="just"/>
            <a:r>
              <a:rPr lang="ru-RU" b="1" dirty="0" smtClean="0">
                <a:solidFill>
                  <a:schemeClr val="bg1">
                    <a:lumMod val="50000"/>
                  </a:schemeClr>
                </a:solidFill>
                <a:latin typeface="Times New Roman" pitchFamily="18" charset="0"/>
                <a:cs typeface="Times New Roman" pitchFamily="18" charset="0"/>
              </a:rPr>
              <a:t>Разработана в соответствии с федеральным государственным образовательным стандартом дошкольного образования и федеральной образовательной программой дошкольного образования</a:t>
            </a:r>
          </a:p>
          <a:p>
            <a:endParaRPr lang="ru-RU" dirty="0">
              <a:solidFill>
                <a:schemeClr val="accent6">
                  <a:lumMod val="50000"/>
                </a:schemeClr>
              </a:solidFill>
            </a:endParaRPr>
          </a:p>
        </p:txBody>
      </p:sp>
    </p:spTree>
    <p:extLst>
      <p:ext uri="{BB962C8B-B14F-4D97-AF65-F5344CB8AC3E}">
        <p14:creationId xmlns:p14="http://schemas.microsoft.com/office/powerpoint/2010/main" val="23576008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99592" y="1720840"/>
            <a:ext cx="7488832" cy="2554545"/>
          </a:xfrm>
          <a:prstGeom prst="rect">
            <a:avLst/>
          </a:prstGeom>
        </p:spPr>
        <p:txBody>
          <a:bodyPr wrap="square">
            <a:spAutoFit/>
          </a:bodyPr>
          <a:lstStyle/>
          <a:p>
            <a:pPr marL="285750" indent="-285750" algn="just">
              <a:buFontTx/>
              <a:buChar char="-"/>
            </a:pPr>
            <a:r>
              <a:rPr lang="ru-RU" sz="2000" dirty="0" smtClean="0">
                <a:latin typeface="Times New Roman" pitchFamily="18" charset="0"/>
                <a:cs typeface="Times New Roman" pitchFamily="18"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endParaRPr lang="ru-RU"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9135336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683568" y="692696"/>
            <a:ext cx="7776864" cy="5940088"/>
          </a:xfrm>
          <a:prstGeom prst="rect">
            <a:avLst/>
          </a:prstGeom>
        </p:spPr>
        <p:txBody>
          <a:bodyPr wrap="square">
            <a:spAutoFit/>
          </a:bodyPr>
          <a:lstStyle/>
          <a:p>
            <a:endParaRPr lang="ru-RU" sz="2000" b="1" dirty="0" smtClean="0">
              <a:latin typeface="Times New Roman" pitchFamily="18" charset="0"/>
              <a:cs typeface="Times New Roman" pitchFamily="18" charset="0"/>
            </a:endParaRPr>
          </a:p>
          <a:p>
            <a:pPr algn="ctr"/>
            <a:r>
              <a:rPr lang="ru-RU" sz="2000" b="1" dirty="0" smtClean="0">
                <a:latin typeface="Times New Roman" pitchFamily="18" charset="0"/>
                <a:cs typeface="Times New Roman" pitchFamily="18" charset="0"/>
              </a:rPr>
              <a:t>Содержание образовательной деятельности</a:t>
            </a:r>
          </a:p>
          <a:p>
            <a:pPr algn="just"/>
            <a:r>
              <a:rPr lang="ru-RU" sz="2000" dirty="0" smtClean="0">
                <a:latin typeface="Times New Roman" pitchFamily="18" charset="0"/>
                <a:cs typeface="Times New Roman" pitchFamily="18" charset="0"/>
              </a:rPr>
              <a:t>Программа определяет содержательные линии образовательной деятельности, реализуемые ДОО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a:t>
            </a:r>
          </a:p>
          <a:p>
            <a:pPr algn="just"/>
            <a:r>
              <a:rPr lang="ru-RU" sz="2000" dirty="0" smtClean="0">
                <a:latin typeface="Times New Roman" pitchFamily="18" charset="0"/>
                <a:cs typeface="Times New Roman" pitchFamily="18" charset="0"/>
              </a:rPr>
              <a:t>В соответствии с п. 17.2 ФОП ДО, 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от двух лет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a:t>
            </a:r>
          </a:p>
          <a:p>
            <a:pPr algn="just"/>
            <a:r>
              <a:rPr lang="ru-RU" sz="2000" dirty="0" smtClean="0">
                <a:latin typeface="Times New Roman" pitchFamily="18" charset="0"/>
                <a:cs typeface="Times New Roman" pitchFamily="18" charset="0"/>
              </a:rPr>
              <a:t>Более конкретное и дифференцированное по возрастам описание воспитательных задач приводится в Программе воспитания.</a:t>
            </a:r>
          </a:p>
          <a:p>
            <a:pPr algn="ctr"/>
            <a:endParaRPr lang="ru-RU" sz="2000" b="1" dirty="0" smtClean="0">
              <a:latin typeface="Times New Roman" pitchFamily="18" charset="0"/>
              <a:cs typeface="Times New Roman" pitchFamily="18" charset="0"/>
            </a:endParaRPr>
          </a:p>
          <a:p>
            <a:pPr algn="ctr"/>
            <a:endParaRPr lang="ru-RU" sz="2000" b="1" dirty="0" smtClean="0">
              <a:latin typeface="Times New Roman" pitchFamily="18" charset="0"/>
              <a:cs typeface="Times New Roman" pitchFamily="18" charset="0"/>
            </a:endParaRPr>
          </a:p>
          <a:p>
            <a:pPr algn="ct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126955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115616" y="1196753"/>
            <a:ext cx="7128792" cy="3785652"/>
          </a:xfrm>
          <a:prstGeom prst="rect">
            <a:avLst/>
          </a:prstGeom>
        </p:spPr>
        <p:txBody>
          <a:bodyPr wrap="square">
            <a:spAutoFit/>
          </a:bodyPr>
          <a:lstStyle/>
          <a:p>
            <a:pPr algn="ctr"/>
            <a:r>
              <a:rPr lang="ru-RU" sz="2000" b="1" dirty="0" smtClean="0">
                <a:latin typeface="Times New Roman" pitchFamily="18" charset="0"/>
                <a:cs typeface="Times New Roman" pitchFamily="18" charset="0"/>
              </a:rPr>
              <a:t>Цели взаимодействия педагогического коллектива ДОО с семьями обучающихся:</a:t>
            </a:r>
          </a:p>
          <a:p>
            <a:pPr algn="ctr"/>
            <a:endParaRPr lang="ru-RU" sz="2000" b="1"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обеспечение 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возрастов;</a:t>
            </a:r>
          </a:p>
          <a:p>
            <a:pPr algn="just"/>
            <a:r>
              <a:rPr lang="ru-RU" sz="2000" dirty="0" smtClean="0">
                <a:latin typeface="Times New Roman" pitchFamily="18" charset="0"/>
                <a:cs typeface="Times New Roman" pitchFamily="18" charset="0"/>
              </a:rPr>
              <a:t>обеспечение единства подходов к воспитанию и обучению детей в условиях ДОО и семьи; повышение воспитательного потенциала семьи.</a:t>
            </a:r>
          </a:p>
          <a:p>
            <a:pPr algn="ctr"/>
            <a:endParaRPr lang="ru-RU" sz="20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74788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7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11560" y="836713"/>
            <a:ext cx="7920880" cy="6247864"/>
          </a:xfrm>
          <a:prstGeom prst="rect">
            <a:avLst/>
          </a:prstGeom>
        </p:spPr>
        <p:txBody>
          <a:bodyPr wrap="square">
            <a:spAutoFit/>
          </a:bodyPr>
          <a:lstStyle/>
          <a:p>
            <a:pPr algn="ctr"/>
            <a:r>
              <a:rPr lang="ru-RU" sz="2000" b="1" dirty="0" smtClean="0">
                <a:latin typeface="Times New Roman" pitchFamily="18" charset="0"/>
                <a:cs typeface="Times New Roman" pitchFamily="18" charset="0"/>
              </a:rPr>
              <a:t>Задачи взаимодействия педагогического коллектива ДОО с семьями обучающихся:</a:t>
            </a:r>
          </a:p>
          <a:p>
            <a:pPr lvl="0" algn="just"/>
            <a:r>
              <a:rPr lang="ru-RU" sz="2000" dirty="0" smtClean="0"/>
              <a:t> -</a:t>
            </a:r>
            <a:r>
              <a:rPr lang="ru-RU" sz="2000" dirty="0" smtClean="0">
                <a:solidFill>
                  <a:schemeClr val="accent1">
                    <a:lumMod val="75000"/>
                  </a:schemeClr>
                </a:solidFill>
              </a:rPr>
              <a:t> </a:t>
            </a:r>
            <a:r>
              <a:rPr lang="ru-RU" sz="2000" dirty="0" smtClean="0">
                <a:latin typeface="Times New Roman" pitchFamily="18" charset="0"/>
                <a:cs typeface="Times New Roman" pitchFamily="18" charset="0"/>
              </a:rPr>
              <a:t>информирование 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ДОО;</a:t>
            </a:r>
          </a:p>
          <a:p>
            <a:pPr marL="342900" lvl="0" indent="-342900" algn="just">
              <a:buFontTx/>
              <a:buChar char="-"/>
            </a:pPr>
            <a:r>
              <a:rPr lang="ru-RU" sz="2000" dirty="0" smtClean="0">
                <a:latin typeface="Times New Roman" pitchFamily="18" charset="0"/>
                <a:cs typeface="Times New Roman" pitchFamily="18" charset="0"/>
              </a:rPr>
              <a:t>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детей;</a:t>
            </a:r>
          </a:p>
          <a:p>
            <a:pPr marL="342900" lvl="0" indent="-342900" algn="just">
              <a:buFontTx/>
              <a:buChar char="-"/>
            </a:pPr>
            <a:r>
              <a:rPr lang="ru-RU" sz="2000" dirty="0" smtClean="0">
                <a:latin typeface="Times New Roman" pitchFamily="18" charset="0"/>
                <a:cs typeface="Times New Roman" pitchFamily="18" charset="0"/>
              </a:rPr>
              <a:t>способствование развитию ответственного и осознанного </a:t>
            </a:r>
            <a:r>
              <a:rPr lang="ru-RU" sz="2000" dirty="0" err="1" smtClean="0">
                <a:latin typeface="Times New Roman" pitchFamily="18" charset="0"/>
                <a:cs typeface="Times New Roman" pitchFamily="18" charset="0"/>
              </a:rPr>
              <a:t>родительства</a:t>
            </a:r>
            <a:r>
              <a:rPr lang="ru-RU" sz="2000" dirty="0" smtClean="0">
                <a:latin typeface="Times New Roman" pitchFamily="18" charset="0"/>
                <a:cs typeface="Times New Roman" pitchFamily="18" charset="0"/>
              </a:rPr>
              <a:t> как базовой основы благополучия семьи;</a:t>
            </a:r>
          </a:p>
          <a:p>
            <a:pPr marL="342900" lvl="0" indent="-342900" algn="just">
              <a:buFontTx/>
              <a:buChar char="-"/>
            </a:pPr>
            <a:r>
              <a:rPr lang="ru-RU" sz="2000" dirty="0" smtClean="0">
                <a:latin typeface="Times New Roman" pitchFamily="18" charset="0"/>
                <a:cs typeface="Times New Roman" pitchFamily="18" charset="0"/>
              </a:rPr>
              <a:t>построение взаимодействия в форме сотрудничества и установления партнёрских отношений с родителями (законными представителями) детей младенческого, раннего и дошкольного возраста для решения образовательных задач.</a:t>
            </a:r>
          </a:p>
          <a:p>
            <a:pPr algn="ctr"/>
            <a:endParaRPr lang="ru-RU" sz="2000" b="1" dirty="0" smtClean="0">
              <a:latin typeface="Times New Roman" pitchFamily="18" charset="0"/>
              <a:cs typeface="Times New Roman" pitchFamily="18" charset="0"/>
            </a:endParaRPr>
          </a:p>
          <a:p>
            <a:pPr algn="ctr"/>
            <a:endParaRPr lang="ru-RU" sz="2000" b="1" dirty="0">
              <a:latin typeface="Times New Roman" pitchFamily="18" charset="0"/>
              <a:cs typeface="Times New Roman" pitchFamily="18" charset="0"/>
            </a:endParaRPr>
          </a:p>
          <a:p>
            <a:pPr algn="ctr"/>
            <a:endParaRPr lang="ru-RU" sz="2000" b="1" dirty="0" smtClean="0">
              <a:latin typeface="Times New Roman" pitchFamily="18" charset="0"/>
              <a:cs typeface="Times New Roman" pitchFamily="18" charset="0"/>
            </a:endParaRPr>
          </a:p>
          <a:p>
            <a:pPr algn="ct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618315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11560" y="836712"/>
            <a:ext cx="7920880" cy="7294305"/>
          </a:xfrm>
          <a:prstGeom prst="rect">
            <a:avLst/>
          </a:prstGeom>
        </p:spPr>
        <p:txBody>
          <a:bodyPr wrap="square">
            <a:spAutoFit/>
          </a:bodyPr>
          <a:lstStyle/>
          <a:p>
            <a:pPr algn="ctr"/>
            <a:r>
              <a:rPr lang="ru-RU" sz="2000" b="1" dirty="0" smtClean="0">
                <a:latin typeface="Times New Roman" pitchFamily="18" charset="0"/>
                <a:cs typeface="Times New Roman" pitchFamily="18" charset="0"/>
              </a:rPr>
              <a:t>Направления деятельности  педагогического коллектива ДОО с родителями (законными представителями) обучающихся:</a:t>
            </a:r>
          </a:p>
          <a:p>
            <a:pPr marL="0" lvl="1" algn="just"/>
            <a:r>
              <a:rPr lang="ru-RU" b="1"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просветительское направление предполагает просвещение родителей (законных представителей) по вопросам особенностей психофизиологического и психического развития детей младенческого, раннего и дошкольного возрастов; выбора эффективных методов обучения и воспитания детей определенного возраста; ознакомление с актуальной информацией о государственной политике в области ДО, включая информирование о мерах господдержки семьям с детьми дошкольного возраста; информирование об особенностях реализуемой в ДОО образовательной программы; условиях пребывания ребёнка в группе ДОО; содержании и методах образовательной работы с детьми; </a:t>
            </a:r>
          </a:p>
          <a:p>
            <a:pPr marL="0" lvl="1" algn="just"/>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диагностико</a:t>
            </a:r>
            <a:r>
              <a:rPr lang="ru-RU" dirty="0" smtClean="0">
                <a:latin typeface="Times New Roman" pitchFamily="18" charset="0"/>
                <a:cs typeface="Times New Roman" pitchFamily="18" charset="0"/>
              </a:rPr>
              <a:t>-аналитическое направление включает получение и анализ данных о семье каждого обучающегося, её запросах в отношении охраны здоровья и развития ребёнка; об уровне психолого-педагогической компетентности родителей (законных представителей); а также планирование работы с семьей с учётом результатов проведенного анализа; согласование воспитательных задач;</a:t>
            </a:r>
          </a:p>
          <a:p>
            <a:pPr marL="0" lvl="1" algn="just"/>
            <a:endParaRPr lang="ru-RU" dirty="0" smtClean="0">
              <a:latin typeface="Times New Roman" pitchFamily="18" charset="0"/>
              <a:cs typeface="Times New Roman" pitchFamily="18" charset="0"/>
            </a:endParaRPr>
          </a:p>
          <a:p>
            <a:pPr marL="0" lvl="1" algn="just"/>
            <a:endParaRPr lang="ru-RU" dirty="0" smtClean="0">
              <a:latin typeface="Times New Roman" pitchFamily="18" charset="0"/>
              <a:cs typeface="Times New Roman" pitchFamily="18" charset="0"/>
            </a:endParaRPr>
          </a:p>
          <a:p>
            <a:pPr marL="0" lvl="1" algn="just"/>
            <a:endParaRPr lang="ru-RU" dirty="0" smtClean="0">
              <a:latin typeface="Times New Roman" pitchFamily="18" charset="0"/>
              <a:cs typeface="Times New Roman" pitchFamily="18" charset="0"/>
            </a:endParaRPr>
          </a:p>
          <a:p>
            <a:pPr marL="0" lvl="1" algn="just"/>
            <a:endParaRPr lang="ru-RU" dirty="0">
              <a:latin typeface="Times New Roman" pitchFamily="18" charset="0"/>
              <a:cs typeface="Times New Roman" pitchFamily="18" charset="0"/>
            </a:endParaRPr>
          </a:p>
          <a:p>
            <a:pPr algn="ctr"/>
            <a:endParaRPr lang="ru-RU" sz="2400" b="1" dirty="0" smtClean="0">
              <a:latin typeface="Times New Roman" pitchFamily="18" charset="0"/>
              <a:cs typeface="Times New Roman" pitchFamily="18" charset="0"/>
            </a:endParaRPr>
          </a:p>
          <a:p>
            <a:pPr algn="ctr"/>
            <a:endParaRPr lang="ru-RU" sz="2400" b="1" dirty="0" smtClean="0">
              <a:latin typeface="Times New Roman" pitchFamily="18" charset="0"/>
              <a:cs typeface="Times New Roman" pitchFamily="18" charset="0"/>
            </a:endParaRPr>
          </a:p>
          <a:p>
            <a:pPr algn="ct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89850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483768" y="836712"/>
            <a:ext cx="4176464" cy="461665"/>
          </a:xfrm>
          <a:prstGeom prst="rect">
            <a:avLst/>
          </a:prstGeom>
        </p:spPr>
        <p:txBody>
          <a:bodyPr wrap="square">
            <a:spAutoFit/>
          </a:bodyPr>
          <a:lstStyle/>
          <a:p>
            <a:pPr algn="ctr"/>
            <a:r>
              <a:rPr lang="ru-RU" sz="2400" b="1" dirty="0" smtClean="0">
                <a:solidFill>
                  <a:schemeClr val="tx2">
                    <a:lumMod val="50000"/>
                  </a:schemeClr>
                </a:solidFill>
                <a:latin typeface="Times New Roman" pitchFamily="18" charset="0"/>
                <a:cs typeface="Times New Roman" pitchFamily="18" charset="0"/>
              </a:rPr>
              <a:t>Программа воспитания</a:t>
            </a:r>
            <a:endParaRPr lang="ru-RU" sz="2400" dirty="0">
              <a:latin typeface="Times New Roman" pitchFamily="18" charset="0"/>
              <a:cs typeface="Times New Roman" pitchFamily="18" charset="0"/>
            </a:endParaRPr>
          </a:p>
        </p:txBody>
      </p:sp>
      <p:sp>
        <p:nvSpPr>
          <p:cNvPr id="7" name="Прямоугольник 6"/>
          <p:cNvSpPr/>
          <p:nvPr/>
        </p:nvSpPr>
        <p:spPr>
          <a:xfrm>
            <a:off x="683568" y="1298377"/>
            <a:ext cx="7704856" cy="4154984"/>
          </a:xfrm>
          <a:prstGeom prst="rect">
            <a:avLst/>
          </a:prstGeom>
        </p:spPr>
        <p:txBody>
          <a:bodyPr wrap="square">
            <a:spAutoFit/>
          </a:bodyPr>
          <a:lstStyle/>
          <a:p>
            <a:pPr lvl="1" algn="just"/>
            <a:r>
              <a:rPr lang="ru-RU" sz="2400" dirty="0" smtClean="0">
                <a:latin typeface="Times New Roman" pitchFamily="18" charset="0"/>
                <a:cs typeface="Times New Roman" pitchFamily="18" charset="0"/>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672561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40" y="-9055"/>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627784" y="1988840"/>
            <a:ext cx="4032448" cy="1754326"/>
          </a:xfrm>
          <a:prstGeom prst="rect">
            <a:avLst/>
          </a:prstGeom>
        </p:spPr>
        <p:txBody>
          <a:bodyPr wrap="square">
            <a:spAutoFit/>
          </a:bodyPr>
          <a:lstStyle/>
          <a:p>
            <a:pPr algn="ctr"/>
            <a:r>
              <a:rPr lang="ru-RU" sz="5400" b="1" dirty="0" smtClean="0">
                <a:latin typeface="Times New Roman" pitchFamily="18" charset="0"/>
                <a:cs typeface="Times New Roman" pitchFamily="18" charset="0"/>
              </a:rPr>
              <a:t>Спасибо за внимание!</a:t>
            </a:r>
            <a:endParaRPr lang="ru-RU" sz="5400" dirty="0">
              <a:latin typeface="Times New Roman" pitchFamily="18" charset="0"/>
              <a:cs typeface="Times New Roman" pitchFamily="18" charset="0"/>
            </a:endParaRPr>
          </a:p>
        </p:txBody>
      </p:sp>
    </p:spTree>
    <p:extLst>
      <p:ext uri="{BB962C8B-B14F-4D97-AF65-F5344CB8AC3E}">
        <p14:creationId xmlns:p14="http://schemas.microsoft.com/office/powerpoint/2010/main" val="1869529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2050"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55576" y="908719"/>
            <a:ext cx="7704856" cy="4247317"/>
          </a:xfrm>
          <a:prstGeom prst="rect">
            <a:avLst/>
          </a:prstGeom>
        </p:spPr>
        <p:txBody>
          <a:bodyPr wrap="square">
            <a:spAutoFit/>
          </a:bodyPr>
          <a:lstStyle/>
          <a:p>
            <a:pPr algn="just"/>
            <a:r>
              <a:rPr lang="ru-RU" dirty="0" smtClean="0">
                <a:latin typeface="Times New Roman" pitchFamily="18" charset="0"/>
                <a:cs typeface="Times New Roman" pitchFamily="18" charset="0"/>
              </a:rPr>
              <a:t>Образовательная программа дошкольного образования Муниципального бюджетного дошкольного образовательного учреждения «Детский сад общеразвивающего вида № 11 «Антошка» </a:t>
            </a:r>
            <a:r>
              <a:rPr lang="ru-RU" dirty="0" err="1" smtClean="0">
                <a:latin typeface="Times New Roman" pitchFamily="18" charset="0"/>
                <a:cs typeface="Times New Roman" pitchFamily="18" charset="0"/>
              </a:rPr>
              <a:t>Зеленодольского</a:t>
            </a:r>
            <a:r>
              <a:rPr lang="ru-RU" dirty="0" smtClean="0">
                <a:latin typeface="Times New Roman" pitchFamily="18" charset="0"/>
                <a:cs typeface="Times New Roman" pitchFamily="18" charset="0"/>
              </a:rPr>
              <a:t> муниципального района Республики Татарстан» (далее – Программа) разработана </a:t>
            </a:r>
            <a:r>
              <a:rPr lang="ru-RU" b="1" dirty="0" smtClean="0">
                <a:latin typeface="Times New Roman" pitchFamily="18" charset="0"/>
                <a:cs typeface="Times New Roman" pitchFamily="18" charset="0"/>
              </a:rPr>
              <a:t>в соответствии </a:t>
            </a:r>
            <a:r>
              <a:rPr lang="en-US" b="1" dirty="0" smtClean="0">
                <a:latin typeface="Times New Roman" pitchFamily="18" charset="0"/>
                <a:cs typeface="Times New Roman" pitchFamily="18" charset="0"/>
              </a:rPr>
              <a:t>c</a:t>
            </a:r>
            <a:r>
              <a:rPr lang="ru-RU" dirty="0" smtClean="0">
                <a:latin typeface="Times New Roman" pitchFamily="18" charset="0"/>
                <a:cs typeface="Times New Roman" pitchFamily="18" charset="0"/>
              </a:rPr>
              <a:t>:</a:t>
            </a:r>
          </a:p>
          <a:p>
            <a:pPr algn="just"/>
            <a:r>
              <a:rPr lang="ru-RU" dirty="0" smtClean="0">
                <a:solidFill>
                  <a:schemeClr val="bg1">
                    <a:lumMod val="50000"/>
                  </a:schemeClr>
                </a:solidFill>
                <a:latin typeface="Times New Roman" pitchFamily="18" charset="0"/>
                <a:cs typeface="Times New Roman" pitchFamily="18" charset="0"/>
                <a:hlinkClick r:id="rId3"/>
              </a:rPr>
              <a:t>Федеральным государственным образовательным стандартом дошкольного образования (утвержден приказом </a:t>
            </a:r>
            <a:r>
              <a:rPr lang="ru-RU" dirty="0" err="1" smtClean="0">
                <a:solidFill>
                  <a:schemeClr val="bg1">
                    <a:lumMod val="50000"/>
                  </a:schemeClr>
                </a:solidFill>
                <a:latin typeface="Times New Roman" pitchFamily="18" charset="0"/>
                <a:cs typeface="Times New Roman" pitchFamily="18" charset="0"/>
                <a:hlinkClick r:id="rId3"/>
              </a:rPr>
              <a:t>Минобрнауки</a:t>
            </a:r>
            <a:r>
              <a:rPr lang="ru-RU" dirty="0" smtClean="0">
                <a:solidFill>
                  <a:schemeClr val="bg1">
                    <a:lumMod val="50000"/>
                  </a:schemeClr>
                </a:solidFill>
                <a:latin typeface="Times New Roman" pitchFamily="18" charset="0"/>
                <a:cs typeface="Times New Roman" pitchFamily="18" charset="0"/>
                <a:hlinkClick r:id="rId3"/>
              </a:rPr>
              <a:t> России от 17 октября 2013 г. № 1155, зарегистрировано в Минюсте России 14 ноября 2013 г., регистрационный № 30384; в редакции приказа </a:t>
            </a:r>
            <a:r>
              <a:rPr lang="ru-RU" dirty="0" err="1" smtClean="0">
                <a:solidFill>
                  <a:schemeClr val="bg1">
                    <a:lumMod val="50000"/>
                  </a:schemeClr>
                </a:solidFill>
                <a:latin typeface="Times New Roman" pitchFamily="18" charset="0"/>
                <a:cs typeface="Times New Roman" pitchFamily="18" charset="0"/>
                <a:hlinkClick r:id="rId3"/>
              </a:rPr>
              <a:t>Минпросвещения</a:t>
            </a:r>
            <a:r>
              <a:rPr lang="ru-RU" dirty="0" smtClean="0">
                <a:solidFill>
                  <a:schemeClr val="bg1">
                    <a:lumMod val="50000"/>
                  </a:schemeClr>
                </a:solidFill>
                <a:latin typeface="Times New Roman" pitchFamily="18" charset="0"/>
                <a:cs typeface="Times New Roman" pitchFamily="18" charset="0"/>
                <a:hlinkClick r:id="rId3"/>
              </a:rPr>
              <a:t> России от 8 ноября 2022 г. № 955, зарегистрировано в Минюсте России 6 февраля 2023 г., регистрационный № 72264) (далее –ФГОС ДО) </a:t>
            </a:r>
            <a:endParaRPr lang="ru-RU" dirty="0" smtClean="0">
              <a:solidFill>
                <a:schemeClr val="bg1">
                  <a:lumMod val="50000"/>
                </a:schemeClr>
              </a:solidFill>
              <a:latin typeface="Times New Roman" pitchFamily="18" charset="0"/>
              <a:cs typeface="Times New Roman" pitchFamily="18" charset="0"/>
            </a:endParaRPr>
          </a:p>
          <a:p>
            <a:pPr algn="just"/>
            <a:r>
              <a:rPr lang="ru-RU" dirty="0" smtClean="0">
                <a:solidFill>
                  <a:schemeClr val="bg1">
                    <a:lumMod val="50000"/>
                  </a:schemeClr>
                </a:solidFill>
                <a:latin typeface="Times New Roman" pitchFamily="18" charset="0"/>
                <a:cs typeface="Times New Roman" pitchFamily="18" charset="0"/>
                <a:hlinkClick r:id="rId4"/>
              </a:rPr>
              <a:t>Федеральной образовательной программой дошкольного образования (утверждена приказом </a:t>
            </a:r>
            <a:r>
              <a:rPr lang="ru-RU" dirty="0" err="1" smtClean="0">
                <a:solidFill>
                  <a:schemeClr val="bg1">
                    <a:lumMod val="50000"/>
                  </a:schemeClr>
                </a:solidFill>
                <a:latin typeface="Times New Roman" pitchFamily="18" charset="0"/>
                <a:cs typeface="Times New Roman" pitchFamily="18" charset="0"/>
                <a:hlinkClick r:id="rId4"/>
              </a:rPr>
              <a:t>Минпросвещения</a:t>
            </a:r>
            <a:r>
              <a:rPr lang="ru-RU" dirty="0" smtClean="0">
                <a:solidFill>
                  <a:schemeClr val="bg1">
                    <a:lumMod val="50000"/>
                  </a:schemeClr>
                </a:solidFill>
                <a:latin typeface="Times New Roman" pitchFamily="18" charset="0"/>
                <a:cs typeface="Times New Roman" pitchFamily="18" charset="0"/>
                <a:hlinkClick r:id="rId4"/>
              </a:rPr>
              <a:t> России от 25 ноября 2022 г. № 1028, зарегистрировано в Минюсте России 28 декабря 2022 г., регистрационный № 71847) (далее – ФОП ДО).</a:t>
            </a:r>
            <a:endParaRPr lang="ru-RU" dirty="0">
              <a:solidFill>
                <a:schemeClr val="bg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567382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99592" y="908720"/>
            <a:ext cx="7560840" cy="3170099"/>
          </a:xfrm>
          <a:prstGeom prst="rect">
            <a:avLst/>
          </a:prstGeom>
        </p:spPr>
        <p:txBody>
          <a:bodyPr wrap="square">
            <a:spAutoFit/>
          </a:bodyPr>
          <a:lstStyle/>
          <a:p>
            <a:pPr algn="ctr"/>
            <a:r>
              <a:rPr lang="ru-RU" sz="2800" b="1" dirty="0" smtClean="0">
                <a:latin typeface="Times New Roman" pitchFamily="18" charset="0"/>
                <a:cs typeface="Times New Roman" pitchFamily="18" charset="0"/>
              </a:rPr>
              <a:t>Программа разработана на основании:</a:t>
            </a:r>
            <a:endParaRPr lang="ru-RU" sz="2800" b="1" dirty="0">
              <a:latin typeface="Times New Roman" pitchFamily="18" charset="0"/>
              <a:cs typeface="Times New Roman" pitchFamily="18" charset="0"/>
            </a:endParaRPr>
          </a:p>
          <a:p>
            <a:pPr algn="ctr"/>
            <a:endParaRPr lang="ru-RU" sz="2400" b="1" dirty="0" smtClean="0">
              <a:latin typeface="Times New Roman" pitchFamily="18" charset="0"/>
              <a:cs typeface="Times New Roman" pitchFamily="18" charset="0"/>
            </a:endParaRPr>
          </a:p>
          <a:p>
            <a:pPr algn="just"/>
            <a:r>
              <a:rPr lang="ru-RU" sz="2400" dirty="0" smtClean="0"/>
              <a:t>- </a:t>
            </a:r>
            <a:r>
              <a:rPr lang="ru-RU" sz="2000" dirty="0" smtClean="0">
                <a:latin typeface="Times New Roman" pitchFamily="18" charset="0"/>
                <a:cs typeface="Times New Roman" pitchFamily="18" charset="0"/>
              </a:rPr>
              <a:t>Устава Муниципального бюджетного дошкольного образовательного учреждения «Детский сад общеразвивающего вида № 11 «Антошка» </a:t>
            </a:r>
            <a:r>
              <a:rPr lang="ru-RU" sz="2000" dirty="0" err="1" smtClean="0">
                <a:latin typeface="Times New Roman" pitchFamily="18" charset="0"/>
                <a:cs typeface="Times New Roman" pitchFamily="18" charset="0"/>
              </a:rPr>
              <a:t>Зеленодольского</a:t>
            </a:r>
            <a:r>
              <a:rPr lang="ru-RU" sz="2000" dirty="0" smtClean="0">
                <a:latin typeface="Times New Roman" pitchFamily="18" charset="0"/>
                <a:cs typeface="Times New Roman" pitchFamily="18" charset="0"/>
              </a:rPr>
              <a:t> муниципального района Республики Татарстан»;</a:t>
            </a:r>
          </a:p>
          <a:p>
            <a:pPr lvl="0" algn="just" fontAlgn="base"/>
            <a:r>
              <a:rPr lang="ru-RU" sz="2000" dirty="0" smtClean="0">
                <a:latin typeface="Times New Roman" pitchFamily="18" charset="0"/>
                <a:cs typeface="Times New Roman" pitchFamily="18" charset="0"/>
              </a:rPr>
              <a:t>- Региональной образовательной программы дошкольного образования «</a:t>
            </a:r>
            <a:r>
              <a:rPr lang="ru-RU" sz="2000" dirty="0" err="1" smtClean="0">
                <a:latin typeface="Times New Roman" pitchFamily="18" charset="0"/>
                <a:cs typeface="Times New Roman" pitchFamily="18" charset="0"/>
              </a:rPr>
              <a:t>Сөенеч</a:t>
            </a:r>
            <a:r>
              <a:rPr lang="ru-RU" sz="2000" dirty="0" smtClean="0">
                <a:latin typeface="Times New Roman" pitchFamily="18" charset="0"/>
                <a:cs typeface="Times New Roman" pitchFamily="18" charset="0"/>
              </a:rPr>
              <a:t>» – «Радость познания» (авт. Р.К. </a:t>
            </a:r>
            <a:r>
              <a:rPr lang="ru-RU" sz="2000" dirty="0" err="1" smtClean="0">
                <a:latin typeface="Times New Roman" pitchFamily="18" charset="0"/>
                <a:cs typeface="Times New Roman" pitchFamily="18" charset="0"/>
              </a:rPr>
              <a:t>Шаехова</a:t>
            </a:r>
            <a:r>
              <a:rPr lang="ru-RU" sz="2000"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a:p>
            <a:pPr algn="ct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002891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098"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27584" y="1916832"/>
            <a:ext cx="7488832" cy="2616101"/>
          </a:xfrm>
          <a:prstGeom prst="rect">
            <a:avLst/>
          </a:prstGeom>
        </p:spPr>
        <p:txBody>
          <a:bodyPr wrap="square">
            <a:spAutoFit/>
          </a:bodyPr>
          <a:lstStyle/>
          <a:p>
            <a:pPr algn="just"/>
            <a:r>
              <a:rPr lang="ru-RU" sz="2000" b="1" dirty="0" smtClean="0">
                <a:latin typeface="Times New Roman" pitchFamily="18" charset="0"/>
                <a:cs typeface="Times New Roman" pitchFamily="18" charset="0"/>
              </a:rPr>
              <a:t>Нормативный срок освоения Программы</a:t>
            </a:r>
            <a:r>
              <a:rPr lang="ru-RU" sz="2000" dirty="0" smtClean="0">
                <a:latin typeface="Times New Roman" pitchFamily="18" charset="0"/>
                <a:cs typeface="Times New Roman" pitchFamily="18" charset="0"/>
              </a:rPr>
              <a:t> – 6 лет (предназначена для воспитанников от 2 лет до прекращения образовательных отношений). Реализация Программы осуществляется на протяжении всего времени пребывания ребенка в ДОУ. </a:t>
            </a:r>
          </a:p>
          <a:p>
            <a:pPr algn="just"/>
            <a:r>
              <a:rPr lang="ru-RU" sz="2000" b="1" dirty="0" smtClean="0">
                <a:latin typeface="Times New Roman" pitchFamily="18" charset="0"/>
                <a:cs typeface="Times New Roman" pitchFamily="18" charset="0"/>
              </a:rPr>
              <a:t>Программа реализуется</a:t>
            </a:r>
            <a:r>
              <a:rPr lang="ru-RU" sz="2000" dirty="0" smtClean="0">
                <a:latin typeface="Times New Roman" pitchFamily="18" charset="0"/>
                <a:cs typeface="Times New Roman" pitchFamily="18" charset="0"/>
              </a:rPr>
              <a:t> на государственных языках Российской Федерации и Республики Татарстан. </a:t>
            </a:r>
          </a:p>
          <a:p>
            <a:endParaRPr lang="ru-RU" sz="2400" dirty="0">
              <a:solidFill>
                <a:schemeClr val="accent1">
                  <a:lumMod val="75000"/>
                </a:schemeClr>
              </a:solidFill>
            </a:endParaRPr>
          </a:p>
        </p:txBody>
      </p:sp>
    </p:spTree>
    <p:extLst>
      <p:ext uri="{BB962C8B-B14F-4D97-AF65-F5344CB8AC3E}">
        <p14:creationId xmlns:p14="http://schemas.microsoft.com/office/powerpoint/2010/main" val="1761090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5122"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27584" y="1028343"/>
            <a:ext cx="7488832" cy="4893647"/>
          </a:xfrm>
          <a:prstGeom prst="rect">
            <a:avLst/>
          </a:prstGeom>
        </p:spPr>
        <p:txBody>
          <a:bodyPr wrap="square">
            <a:spAutoFit/>
          </a:bodyPr>
          <a:lstStyle/>
          <a:p>
            <a:pPr algn="just"/>
            <a:r>
              <a:rPr lang="ru-RU" sz="2400" b="1" dirty="0" smtClean="0">
                <a:latin typeface="Times New Roman" pitchFamily="18" charset="0"/>
                <a:cs typeface="Times New Roman" pitchFamily="18" charset="0"/>
              </a:rPr>
              <a:t>Программа определяет </a:t>
            </a:r>
            <a:r>
              <a:rPr lang="ru-RU" sz="2400" dirty="0" smtClean="0">
                <a:latin typeface="Times New Roman" pitchFamily="18" charset="0"/>
                <a:cs typeface="Times New Roman" pitchFamily="18" charset="0"/>
              </a:rPr>
              <a:t>содержание и организацию образовательной деятельности на уровне дошкольного образования в группах общеразвивающей направленности.</a:t>
            </a:r>
          </a:p>
          <a:p>
            <a:pPr algn="just"/>
            <a:r>
              <a:rPr lang="ru-RU" sz="2400" b="1" dirty="0" smtClean="0">
                <a:latin typeface="Times New Roman" pitchFamily="18" charset="0"/>
                <a:cs typeface="Times New Roman" pitchFamily="18" charset="0"/>
              </a:rPr>
              <a:t>Программа направлена на</a:t>
            </a:r>
            <a:r>
              <a:rPr lang="ru-RU" sz="2400" dirty="0" smtClean="0">
                <a:latin typeface="Times New Roman" pitchFamily="18" charset="0"/>
                <a:cs typeface="Times New Roman" pitchFamily="18" charset="0"/>
              </a:rPr>
              <a:t> создание условий развития ребенка,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 которая представляет собой систему условий социализации и индивидуализации детей</a:t>
            </a:r>
            <a:endParaRPr lang="ru-RU"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2554110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6146"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55576" y="877362"/>
            <a:ext cx="7704856" cy="5078313"/>
          </a:xfrm>
          <a:prstGeom prst="rect">
            <a:avLst/>
          </a:prstGeom>
        </p:spPr>
        <p:txBody>
          <a:bodyPr wrap="square">
            <a:spAutoFit/>
          </a:bodyPr>
          <a:lstStyle/>
          <a:p>
            <a:r>
              <a:rPr lang="ru-RU" sz="2800" b="1" dirty="0" smtClean="0">
                <a:latin typeface="Times New Roman" pitchFamily="18" charset="0"/>
                <a:cs typeface="Times New Roman" pitchFamily="18" charset="0"/>
              </a:rPr>
              <a:t>Цель Программы:</a:t>
            </a:r>
          </a:p>
          <a:p>
            <a:pPr algn="just"/>
            <a:r>
              <a:rPr lang="ru-RU" sz="2000" dirty="0" smtClean="0">
                <a:latin typeface="Times New Roman" pitchFamily="18" charset="0"/>
                <a:cs typeface="Times New Roman" pitchFamily="18" charset="0"/>
              </a:rPr>
              <a:t>Разностороннее 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algn="just"/>
            <a:r>
              <a:rPr lang="ru-RU" sz="2000" dirty="0" smtClean="0">
                <a:latin typeface="Times New Roman" pitchFamily="18" charset="0"/>
                <a:cs typeface="Times New Roman" pitchFamily="18" charset="0"/>
              </a:rPr>
              <a:t>К традиционным </a:t>
            </a:r>
            <a:r>
              <a:rPr lang="ru-RU" sz="2400" dirty="0" smtClean="0">
                <a:latin typeface="Times New Roman" pitchFamily="18" charset="0"/>
                <a:cs typeface="Times New Roman" pitchFamily="18" charset="0"/>
              </a:rPr>
              <a:t>российским</a:t>
            </a:r>
            <a:r>
              <a:rPr lang="ru-RU" sz="2000" dirty="0" smtClean="0">
                <a:latin typeface="Times New Roman" pitchFamily="18" charset="0"/>
                <a:cs typeface="Times New Roman" pitchFamily="18" charset="0"/>
              </a:rPr>
              <a:t>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endParaRPr lang="ru-RU" sz="2800" b="1"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0074836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55576" y="764704"/>
            <a:ext cx="7848872" cy="6032421"/>
          </a:xfrm>
          <a:prstGeom prst="rect">
            <a:avLst/>
          </a:prstGeom>
        </p:spPr>
        <p:txBody>
          <a:bodyPr wrap="square">
            <a:spAutoFit/>
          </a:bodyPr>
          <a:lstStyle/>
          <a:p>
            <a:r>
              <a:rPr lang="ru-RU" sz="2400" b="1" dirty="0" smtClean="0">
                <a:latin typeface="Times New Roman" pitchFamily="18" charset="0"/>
                <a:cs typeface="Times New Roman" pitchFamily="18" charset="0"/>
              </a:rPr>
              <a:t>Задачи Программы:</a:t>
            </a:r>
          </a:p>
          <a:p>
            <a:pPr marL="285750" lvl="0" indent="-285750" algn="just">
              <a:buFontTx/>
              <a:buChar char="-"/>
            </a:pPr>
            <a:r>
              <a:rPr lang="ru-RU" sz="2000" dirty="0" smtClean="0">
                <a:latin typeface="Times New Roman" pitchFamily="18" charset="0"/>
                <a:cs typeface="Times New Roman" pitchFamily="18" charset="0"/>
              </a:rPr>
              <a:t>обеспечение единых для Российской Федерации содержания ДО и планируемых результатов освоения образовательной программы ДО;</a:t>
            </a:r>
          </a:p>
          <a:p>
            <a:pPr marL="285750" lvl="0" indent="-285750" algn="just">
              <a:buFontTx/>
              <a:buChar char="-"/>
            </a:pPr>
            <a:r>
              <a:rPr lang="ru-RU" sz="2000" dirty="0" smtClean="0">
                <a:latin typeface="Times New Roman" pitchFamily="18" charset="0"/>
                <a:cs typeface="Times New Roman" pitchFamily="18" charset="0"/>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marL="285750" lvl="0" indent="-285750" algn="just">
              <a:buFontTx/>
              <a:buChar char="-"/>
            </a:pPr>
            <a:r>
              <a:rPr lang="ru-RU" sz="2000" dirty="0" smtClean="0">
                <a:latin typeface="Times New Roman" pitchFamily="18" charset="0"/>
                <a:cs typeface="Times New Roman" pitchFamily="18" charset="0"/>
              </a:rPr>
              <a:t>построение (структурирование) содержания образовательной деятельности на основе учёта возрастных и индивидуальных особенностей развития;</a:t>
            </a:r>
          </a:p>
          <a:p>
            <a:endParaRPr lang="ru-RU" b="1"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05840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11560" y="764704"/>
            <a:ext cx="7992888" cy="5016758"/>
          </a:xfrm>
          <a:prstGeom prst="rect">
            <a:avLst/>
          </a:prstGeom>
        </p:spPr>
        <p:txBody>
          <a:bodyPr wrap="square">
            <a:spAutoFit/>
          </a:bodyPr>
          <a:lstStyle/>
          <a:p>
            <a:pPr marL="285750" lvl="0" indent="-285750" algn="just">
              <a:buFontTx/>
              <a:buChar char="-"/>
            </a:pPr>
            <a:r>
              <a:rPr lang="ru-RU" sz="2000" dirty="0" smtClean="0">
                <a:latin typeface="Times New Roman" pitchFamily="18" charset="0"/>
                <a:cs typeface="Times New Roman" pitchFamily="18" charset="0"/>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marL="285750" lvl="0" indent="-285750" algn="just">
              <a:buFontTx/>
              <a:buChar char="-"/>
            </a:pPr>
            <a:r>
              <a:rPr lang="ru-RU" sz="2000" dirty="0" smtClean="0">
                <a:latin typeface="Times New Roman" pitchFamily="18" charset="0"/>
                <a:cs typeface="Times New Roman" pitchFamily="18" charset="0"/>
              </a:rPr>
              <a:t>охрана и укрепление физического и психического здоровья детей, в том числе их эмоционального благополучия;</a:t>
            </a:r>
          </a:p>
          <a:p>
            <a:pPr marL="285750" lvl="0" indent="-285750" algn="just">
              <a:buFontTx/>
              <a:buChar char="-"/>
            </a:pPr>
            <a:r>
              <a:rPr lang="ru-RU" sz="2000" dirty="0" smtClean="0">
                <a:latin typeface="Times New Roman" pitchFamily="18" charset="0"/>
                <a:cs typeface="Times New Roman" pitchFamily="18" charset="0"/>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marL="285750" lvl="0" indent="-285750" algn="just">
              <a:buFontTx/>
              <a:buChar char="-"/>
            </a:pPr>
            <a:r>
              <a:rPr lang="ru-RU" sz="2000" dirty="0" smtClean="0">
                <a:latin typeface="Times New Roman" pitchFamily="18" charset="0"/>
                <a:cs typeface="Times New Roman" pitchFamily="18" charset="0"/>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marL="285750" lvl="0" indent="-285750" algn="just">
              <a:buFontTx/>
              <a:buChar char="-"/>
            </a:pPr>
            <a:r>
              <a:rPr lang="ru-RU" sz="2000" dirty="0" smtClean="0">
                <a:latin typeface="Times New Roman" pitchFamily="18" charset="0"/>
                <a:cs typeface="Times New Roman" pitchFamily="18" charset="0"/>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endParaRPr lang="ru-RU"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601660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55576" y="908720"/>
            <a:ext cx="7704856" cy="6124754"/>
          </a:xfrm>
          <a:prstGeom prst="rect">
            <a:avLst/>
          </a:prstGeom>
        </p:spPr>
        <p:txBody>
          <a:bodyPr wrap="square">
            <a:spAutoFit/>
          </a:bodyPr>
          <a:lstStyle/>
          <a:p>
            <a:pPr algn="ctr"/>
            <a:r>
              <a:rPr lang="ru-RU" sz="2400" b="1" dirty="0" smtClean="0">
                <a:latin typeface="Times New Roman" pitchFamily="18" charset="0"/>
                <a:cs typeface="Times New Roman" pitchFamily="18" charset="0"/>
              </a:rPr>
              <a:t>Планируемые результаты освоения Программы</a:t>
            </a:r>
          </a:p>
          <a:p>
            <a:pPr marL="285750" indent="-285750" algn="just">
              <a:buFontTx/>
              <a:buChar char="-"/>
            </a:pPr>
            <a:r>
              <a:rPr lang="ru-RU" sz="2000" dirty="0" smtClean="0">
                <a:latin typeface="Times New Roman" pitchFamily="18" charset="0"/>
                <a:cs typeface="Times New Roman" pitchFamily="18" charset="0"/>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p>
          <a:p>
            <a:pPr marL="285750" indent="-285750" algn="just">
              <a:buFontTx/>
              <a:buChar char="-"/>
            </a:pPr>
            <a:r>
              <a:rPr lang="ru-RU" sz="2000" dirty="0" smtClean="0">
                <a:latin typeface="Times New Roman" pitchFamily="18" charset="0"/>
                <a:cs typeface="Times New Roman" pitchFamily="18" charset="0"/>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младенческий (первое и второе полугодия жизни), ранний (от одного года до трех лет) и дошкольный возраст (от трех до семи лет).</a:t>
            </a:r>
          </a:p>
          <a:p>
            <a:pPr marL="285750" indent="-285750" algn="just">
              <a:buFontTx/>
              <a:buChar char="-"/>
            </a:pPr>
            <a:r>
              <a:rPr lang="ru-RU" sz="2000" dirty="0" smtClean="0">
                <a:latin typeface="Times New Roman" pitchFamily="18" charset="0"/>
                <a:cs typeface="Times New Roman" pitchFamily="18" charset="0"/>
              </a:rPr>
              <a:t>Обозначенные в Программе возрастные ориентиры «к одному году», «к трем годам» и так далее имеют условный характер, что предполагает широкий возрастной диапазон для достижения ребёнком планируемых результатов</a:t>
            </a:r>
            <a:r>
              <a:rPr lang="ru-RU" sz="2000" dirty="0" smtClean="0">
                <a:solidFill>
                  <a:schemeClr val="accent1">
                    <a:lumMod val="75000"/>
                  </a:schemeClr>
                </a:solidFill>
                <a:latin typeface="Times New Roman" pitchFamily="18" charset="0"/>
                <a:cs typeface="Times New Roman" pitchFamily="18" charset="0"/>
              </a:rPr>
              <a:t>.</a:t>
            </a:r>
          </a:p>
          <a:p>
            <a:pPr algn="ct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7837603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1338</Words>
  <Application>Microsoft Office PowerPoint</Application>
  <PresentationFormat>Экран (4:3)</PresentationFormat>
  <Paragraphs>60</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7</dc:creator>
  <cp:lastModifiedBy>7</cp:lastModifiedBy>
  <cp:revision>9</cp:revision>
  <dcterms:created xsi:type="dcterms:W3CDTF">2026-03-16T10:51:38Z</dcterms:created>
  <dcterms:modified xsi:type="dcterms:W3CDTF">2026-03-16T12:18:16Z</dcterms:modified>
</cp:coreProperties>
</file>